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Shape 97"/>
          <p:cNvSpPr/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pic>
        <p:nvPicPr>
          <p:cNvPr id="1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665" y="12835558"/>
            <a:ext cx="1791282" cy="8282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667320" y="3238500"/>
            <a:ext cx="23049360" cy="977799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665" y="12835558"/>
            <a:ext cx="1791282" cy="82822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pic" idx="13"/>
          </p:nvPr>
        </p:nvSpPr>
        <p:spPr>
          <a:xfrm>
            <a:off x="3699271" y="1200943"/>
            <a:ext cx="16987264" cy="81843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667320" y="3238500"/>
            <a:ext cx="23049360" cy="977799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pic" sz="half" idx="13"/>
          </p:nvPr>
        </p:nvSpPr>
        <p:spPr>
          <a:xfrm>
            <a:off x="13461403" y="3238391"/>
            <a:ext cx="10115242" cy="97780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650133" y="952500"/>
            <a:ext cx="23083734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648301" y="3238500"/>
            <a:ext cx="11832551" cy="977799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body" idx="1"/>
          </p:nvPr>
        </p:nvSpPr>
        <p:spPr>
          <a:xfrm>
            <a:off x="1054965" y="1778000"/>
            <a:ext cx="22274072" cy="1030105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pic" sz="quarter" idx="13"/>
          </p:nvPr>
        </p:nvSpPr>
        <p:spPr>
          <a:xfrm>
            <a:off x="15760700" y="6970107"/>
            <a:ext cx="7680286" cy="575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sz="quarter" idx="14"/>
          </p:nvPr>
        </p:nvSpPr>
        <p:spPr>
          <a:xfrm>
            <a:off x="15760700" y="1026801"/>
            <a:ext cx="7680255" cy="57568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pic" idx="15"/>
          </p:nvPr>
        </p:nvSpPr>
        <p:spPr>
          <a:xfrm>
            <a:off x="1127142" y="1130300"/>
            <a:ext cx="14331916" cy="11596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0280" y="952500"/>
            <a:ext cx="2310344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pic>
        <p:nvPicPr>
          <p:cNvPr id="3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24" y="13016489"/>
            <a:ext cx="2773457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Lawrence_Journal-World" TargetMode="External"/><Relationship Id="rId3" Type="http://schemas.openxmlformats.org/officeDocument/2006/relationships/hyperlink" Target="https://en.wikipedia.org/wiki/Django_Software_Foundation" TargetMode="External"/><Relationship Id="rId4" Type="http://schemas.openxmlformats.org/officeDocument/2006/relationships/hyperlink" Target="https://en.wikipedia.org/wiki/Django_(web_framework)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en.wikipedia.org/wiki/Django_Reinhardt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.android.com" TargetMode="External"/><Relationship Id="rId3" Type="http://schemas.openxmlformats.org/officeDocument/2006/relationships/hyperlink" Target="https://developer.apple.com/ios/" TargetMode="External"/><Relationship Id="rId4" Type="http://schemas.openxmlformats.org/officeDocument/2006/relationships/hyperlink" Target="https://developer.microsoft.com/windows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aka.ms/kpass" TargetMode="External"/><Relationship Id="rId3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aka.ms/kpasseror" TargetMode="External"/><Relationship Id="rId3" Type="http://schemas.openxmlformats.org/officeDocument/2006/relationships/image" Target="../media/image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jangoproject.com/weblog/2015/jun/25/roadmap/" TargetMode="External"/><Relationship Id="rId3" Type="http://schemas.openxmlformats.org/officeDocument/2006/relationships/hyperlink" Target="http://github.com/django/django" TargetMode="External"/><Relationship Id="rId4" Type="http://schemas.openxmlformats.org/officeDocument/2006/relationships/hyperlink" Target="http://www.djangoproject.com/download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djangoproject.com/en/1.9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000/admin/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27.0.0.1:8000" TargetMode="External"/><Relationship Id="rId3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6c74ac177dbffc4b36124116e4a08ded1c04760f" TargetMode="External"/><Relationship Id="rId3" Type="http://schemas.openxmlformats.org/officeDocument/2006/relationships/hyperlink" Target="https://github.com/askdjango/djangoisbest/commit/893762c9c3e0a01b7533fa485b2cf901c6aa26d1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0cccf9a5687174231ba3ae9727f50a0103046ddb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ythonware.com/products/pil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92c0d2724193e414827993678ce45684b427462e" TargetMode="External"/><Relationship Id="rId3" Type="http://schemas.openxmlformats.org/officeDocument/2006/relationships/hyperlink" Target="https://github.com/askdjango/djangoisbest/commit/aaf86a14189e46b6c72579e2228caf35dbf4202a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aeaa88128a21b53a0fc21bf3d8bda96cbbc5d8d8" TargetMode="External"/><Relationship Id="rId3" Type="http://schemas.openxmlformats.org/officeDocument/2006/relationships/hyperlink" Target="http://localhost:8000/admin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ka.ms/kpass" TargetMode="External"/><Relationship Id="rId3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ka.ms/kpasseror" TargetMode="External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파이썬 시작하기</a:t>
            </a:r>
          </a:p>
        </p:txBody>
      </p:sp>
      <p:sp>
        <p:nvSpPr>
          <p:cNvPr id="144" name="Shape 14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한국컴퓨터정보학회 워크샵 Day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(7) - Azure Pass 확인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xfrm>
            <a:off x="667320" y="3238500"/>
            <a:ext cx="11330544" cy="92202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에서 좌측 "구독 (Subscriptions)" 메뉴 선택하시어, Azure Pass 항목을 확인하실 수 있습니다.</a:t>
            </a:r>
          </a:p>
          <a:p>
            <a:pPr/>
            <a:r>
              <a:t>이제 Azure Pass 등록과정이 모두 끝났습니다.</a:t>
            </a: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4467" y="3050424"/>
            <a:ext cx="10817090" cy="959635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12964289" y="11908822"/>
            <a:ext cx="4237743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9" name="Shape 179"/>
          <p:cNvSpPr/>
          <p:nvPr/>
        </p:nvSpPr>
        <p:spPr>
          <a:xfrm>
            <a:off x="17186158" y="6902119"/>
            <a:ext cx="3282600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  <a:p>
            <a:pPr>
              <a:defRPr sz="9000"/>
            </a:pPr>
            <a:r>
              <a:t>Python Web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667320" y="3238500"/>
            <a:ext cx="14476362" cy="977799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Lawrence Journal-World</a:t>
            </a:r>
            <a:r>
              <a:t> 신문사에서 2003년부터 개발하여, 2005년에 세상에 공개</a:t>
            </a:r>
          </a:p>
          <a:p>
            <a:pPr/>
            <a:r>
              <a:t>기타리스트 Django Reinhardt 이름을 따서, Django</a:t>
            </a:r>
          </a:p>
          <a:p>
            <a:pPr/>
            <a:r>
              <a:t>2008년에 1.0 릴리즈하고, 현재 1.9.7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Django Software Foundation</a:t>
            </a:r>
            <a:r>
              <a:t> 에서 관리</a:t>
            </a:r>
          </a:p>
          <a:p>
            <a:pPr/>
            <a:r>
              <a:t>참고 : </a:t>
            </a:r>
            <a:r>
              <a:rPr u="sng">
                <a:hlinkClick r:id="rId4" invalidUrl="" action="" tgtFrame="" tooltip="" history="1" highlightClick="0" endSnd="0"/>
              </a:rPr>
              <a:t>위키피디아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51275" y="2352423"/>
            <a:ext cx="8508893" cy="901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7285115" y="11643805"/>
            <a:ext cx="46412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Django Reinhardt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어떤 서비스를 만들려면 ???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9100" indent="-419100" defTabSz="544830">
              <a:spcBef>
                <a:spcPts val="3800"/>
              </a:spcBef>
              <a:defRPr sz="3432"/>
            </a:pPr>
            <a:r>
              <a:t>전체 아키텍처 설계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서버 구축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데이터베이스 설계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직접 서버 개발 (웹페이지, API 서버) : Django 를 활용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서버 인프라 관리 : 클라우드 서비스 활용 (Azure, Amazon Web Service, etc)</a:t>
            </a:r>
          </a:p>
          <a:p>
            <a:pPr lvl="2" marL="1257300" indent="-419100" defTabSz="544830">
              <a:spcBef>
                <a:spcPts val="3800"/>
              </a:spcBef>
              <a:defRPr sz="3432"/>
            </a:pPr>
            <a:r>
              <a:t>혹은 PaaS 플랫폼 쓰기 (Microsoft WebApp, Google AppEngine, etc)</a:t>
            </a:r>
          </a:p>
          <a:p>
            <a:pPr lvl="2" marL="1257300" indent="-419100" defTabSz="544830">
              <a:spcBef>
                <a:spcPts val="3800"/>
              </a:spcBef>
              <a:defRPr sz="3432"/>
            </a:pPr>
            <a:r>
              <a:t>혹은 BaaS 플랫폼 쓰기 (Google Firebase, Facebook Parse, etc)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프론트엔드 기술을 활용하여, 웹 페이지 만들기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Html, JavaScript (jQuery, AngularJS, ReactJS, etc.), CSS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폰/타블렛/TV 앱 만들기 : </a:t>
            </a:r>
            <a:r>
              <a:rPr u="sng">
                <a:hlinkClick r:id="rId2" invalidUrl="" action="" tgtFrame="" tooltip="" history="1" highlightClick="0" endSnd="0"/>
              </a:rPr>
              <a:t>Android</a:t>
            </a:r>
            <a:r>
              <a:t>, </a:t>
            </a:r>
            <a:r>
              <a:rPr u="sng">
                <a:hlinkClick r:id="rId3" invalidUrl="" action="" tgtFrame="" tooltip="" history="1" highlightClick="0" endSnd="0"/>
              </a:rPr>
              <a:t>iOS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Windows</a:t>
            </a:r>
            <a:r>
              <a:t>, etc.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일반적인 웹 서비스 구조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9866" y="5976466"/>
            <a:ext cx="3744268" cy="3744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5180" y="9089656"/>
            <a:ext cx="2773456" cy="3583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2566" y="10582943"/>
            <a:ext cx="5092836" cy="2481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41976" y="4301847"/>
            <a:ext cx="6093554" cy="14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9800" y="3358138"/>
            <a:ext cx="6244216" cy="26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5430574" y="615626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  <p:sp>
        <p:nvSpPr>
          <p:cNvPr id="198" name="Shape 198"/>
          <p:cNvSpPr/>
          <p:nvPr/>
        </p:nvSpPr>
        <p:spPr>
          <a:xfrm>
            <a:off x="7026216" y="5370035"/>
            <a:ext cx="52298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웹 페이지 요청&amp;응답</a:t>
            </a:r>
          </a:p>
        </p:txBody>
      </p:sp>
      <p:sp>
        <p:nvSpPr>
          <p:cNvPr id="199" name="Shape 199"/>
          <p:cNvSpPr/>
          <p:nvPr/>
        </p:nvSpPr>
        <p:spPr>
          <a:xfrm>
            <a:off x="6159203" y="5653166"/>
            <a:ext cx="3744267" cy="18697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0" name="Shape 200"/>
          <p:cNvSpPr/>
          <p:nvPr/>
        </p:nvSpPr>
        <p:spPr>
          <a:xfrm flipH="1">
            <a:off x="14064132" y="5525956"/>
            <a:ext cx="2773457" cy="16132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" name="Shape 201"/>
          <p:cNvSpPr/>
          <p:nvPr/>
        </p:nvSpPr>
        <p:spPr>
          <a:xfrm flipH="1" flipV="1">
            <a:off x="13910640" y="8725313"/>
            <a:ext cx="2773457" cy="24817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2" name="Shape 202"/>
          <p:cNvSpPr/>
          <p:nvPr/>
        </p:nvSpPr>
        <p:spPr>
          <a:xfrm flipV="1">
            <a:off x="5968845" y="8725313"/>
            <a:ext cx="3823098" cy="21607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" name="Shape 203"/>
          <p:cNvSpPr/>
          <p:nvPr/>
        </p:nvSpPr>
        <p:spPr>
          <a:xfrm>
            <a:off x="15174754" y="932412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  <p:sp>
        <p:nvSpPr>
          <p:cNvPr id="204" name="Shape 204"/>
          <p:cNvSpPr/>
          <p:nvPr/>
        </p:nvSpPr>
        <p:spPr>
          <a:xfrm>
            <a:off x="6825585" y="1024507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주의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기존에 해당 패스를 사용한 적이 있는 Microsoft ID 로는 다시 사용할 수 없습니다. 새로운 Microsoft ID 를 생성해주세요.</a:t>
            </a:r>
          </a:p>
          <a:p>
            <a:pPr/>
            <a:r>
              <a:t>Microsoft ID 생성 시에 보안 상의 이슈로 생성이 제한될 수 있습니다.</a:t>
            </a:r>
          </a:p>
          <a:p>
            <a:pPr lvl="1"/>
            <a:r>
              <a:t>특정 IP 대역에서 하루 5개 이상의 계정은 생성 불가합니다.</a:t>
            </a:r>
          </a:p>
          <a:p>
            <a:pPr lvl="1"/>
            <a:r>
              <a:t>이때에는, 교육참가자 개인의 Mobile 로 Microsoft ID 를 생성해주세요. 생성 이후의 로그인에 대해서는 제한되지 않습니다.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(1)</a:t>
            </a:r>
          </a:p>
        </p:txBody>
      </p:sp>
      <p:sp>
        <p:nvSpPr>
          <p:cNvPr id="212" name="Shape 212"/>
          <p:cNvSpPr/>
          <p:nvPr>
            <p:ph type="body" sz="half" idx="1"/>
          </p:nvPr>
        </p:nvSpPr>
        <p:spPr>
          <a:xfrm>
            <a:off x="667320" y="3211436"/>
            <a:ext cx="14135153" cy="9274328"/>
          </a:xfrm>
          <a:prstGeom prst="rect">
            <a:avLst/>
          </a:prstGeom>
        </p:spPr>
        <p:txBody>
          <a:bodyPr/>
          <a:lstStyle/>
          <a:p>
            <a:pPr/>
            <a:r>
              <a:t>2016년 10월 11일까지 사용가능한 Azure Pass</a:t>
            </a:r>
          </a:p>
          <a:p>
            <a:pPr lvl="1"/>
            <a:r>
              <a:t>$100 의 크레딧이 제공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http://aka.ms/kpass</a:t>
            </a:r>
            <a:r>
              <a:t> 접속</a:t>
            </a:r>
          </a:p>
          <a:p>
            <a:pPr/>
            <a:r>
              <a:t>국가를 Korea 로 변경하고, 제공받은 Microsoft Azure Pass 를 입력하고, Submit 을 누른 뒤에 잠시 기다립니다.</a:t>
            </a:r>
            <a:br/>
            <a:r>
              <a:t>(다소 시간이 걸립니다.)</a:t>
            </a:r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1858" y="5570496"/>
            <a:ext cx="9020988" cy="455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(2)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667320" y="3238500"/>
            <a:ext cx="23049360" cy="1806660"/>
          </a:xfrm>
          <a:prstGeom prst="rect">
            <a:avLst/>
          </a:prstGeom>
        </p:spPr>
        <p:txBody>
          <a:bodyPr/>
          <a:lstStyle/>
          <a:p>
            <a:pPr/>
            <a:r>
              <a:t>Microsoft Account 에 대한 Sign In 페이지에서, Sign In 클릭하여 로그인을 수행</a:t>
            </a: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744" y="4960858"/>
            <a:ext cx="13046512" cy="7428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(3)</a:t>
            </a:r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xfrm>
            <a:off x="667320" y="3238500"/>
            <a:ext cx="23049360" cy="3089981"/>
          </a:xfrm>
          <a:prstGeom prst="rect">
            <a:avLst/>
          </a:prstGeom>
        </p:spPr>
        <p:txBody>
          <a:bodyPr/>
          <a:lstStyle/>
          <a:p>
            <a:pPr/>
            <a:r>
              <a:t>First Name / Last Name 을 입력하고, Submit 을 클릭합니다. 클릭 후 약간의 시간 (수 분) 이 필요합니다.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7807" y="5490600"/>
            <a:ext cx="15028386" cy="6273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(4)</a:t>
            </a:r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xfrm>
            <a:off x="667320" y="3238500"/>
            <a:ext cx="23049360" cy="2701686"/>
          </a:xfrm>
          <a:prstGeom prst="rect">
            <a:avLst/>
          </a:prstGeom>
        </p:spPr>
        <p:txBody>
          <a:bodyPr/>
          <a:lstStyle/>
          <a:p>
            <a:pPr/>
            <a:r>
              <a:t>Activate 를 클릭합니다. 에러가 날 경우, 브라우저를 다시 열고 </a:t>
            </a:r>
            <a:r>
              <a:rPr u="sng">
                <a:hlinkClick r:id="rId2" invalidUrl="" action="" tgtFrame="" tooltip="" history="1" highlightClick="0" endSnd="0"/>
              </a:rPr>
              <a:t>http://aka.ms/kpasseror</a:t>
            </a:r>
            <a:r>
              <a:t> 로 접속해서, 이어서 진행하실 수 있습니다.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5465" y="5791777"/>
            <a:ext cx="10913070" cy="677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(5)</a:t>
            </a:r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667320" y="3238500"/>
            <a:ext cx="23049360" cy="1638290"/>
          </a:xfrm>
          <a:prstGeom prst="rect">
            <a:avLst/>
          </a:prstGeom>
        </p:spPr>
        <p:txBody>
          <a:bodyPr/>
          <a:lstStyle/>
          <a:p>
            <a:pPr/>
            <a:r>
              <a:t>연락처/전화번호 등과 하단 계약사항들을 모두 체크하고, 등록을 클릭합니다.</a:t>
            </a:r>
          </a:p>
        </p:txBody>
      </p:sp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5011" y="4726937"/>
            <a:ext cx="12273978" cy="807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(6)</a:t>
            </a:r>
          </a:p>
        </p:txBody>
      </p:sp>
      <p:sp>
        <p:nvSpPr>
          <p:cNvPr id="232" name="Shape 232"/>
          <p:cNvSpPr/>
          <p:nvPr>
            <p:ph type="body" sz="half" idx="1"/>
          </p:nvPr>
        </p:nvSpPr>
        <p:spPr>
          <a:xfrm>
            <a:off x="667320" y="3238500"/>
            <a:ext cx="23049360" cy="5450299"/>
          </a:xfrm>
          <a:prstGeom prst="rect">
            <a:avLst/>
          </a:prstGeom>
        </p:spPr>
        <p:txBody>
          <a:bodyPr/>
          <a:lstStyle/>
          <a:p>
            <a:pPr/>
            <a:r>
              <a:t>구독이 만들어지는 동안 잠시 기다려주세요. (수분 소요)</a:t>
            </a:r>
          </a:p>
          <a:p>
            <a:pPr/>
            <a:r>
              <a:t>구독이 모두 준비되었다는 메시지가 나타나면, 내 서비스 관리 시작을 클릭합니다.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로 이동해주세요.</a:t>
            </a:r>
          </a:p>
        </p:txBody>
      </p:sp>
      <p:pic>
        <p:nvPicPr>
          <p:cNvPr id="2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986" y="9087442"/>
            <a:ext cx="10493863" cy="408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(7) - Azure Pass 확인</a:t>
            </a:r>
          </a:p>
        </p:txBody>
      </p:sp>
      <p:sp>
        <p:nvSpPr>
          <p:cNvPr id="236" name="Shape 236"/>
          <p:cNvSpPr/>
          <p:nvPr>
            <p:ph type="body" sz="half" idx="1"/>
          </p:nvPr>
        </p:nvSpPr>
        <p:spPr>
          <a:xfrm>
            <a:off x="667320" y="3238500"/>
            <a:ext cx="11330544" cy="92202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에서 좌측 "구독 (Subscriptions)" 메뉴 선택하시어, Azure Pass 항목을 확인하실 수 있습니다.</a:t>
            </a:r>
          </a:p>
          <a:p>
            <a:pPr/>
            <a:r>
              <a:t>이제 Azure Pass 등록과정이 모두 끝났습니다.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4467" y="3050424"/>
            <a:ext cx="10817090" cy="959635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2964289" y="11908822"/>
            <a:ext cx="4237743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9" name="Shape 239"/>
          <p:cNvSpPr/>
          <p:nvPr/>
        </p:nvSpPr>
        <p:spPr>
          <a:xfrm>
            <a:off x="17186158" y="6902119"/>
            <a:ext cx="3282600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시작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설치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4500"/>
              </a:spcBef>
              <a:defRPr sz="4004"/>
            </a:pPr>
            <a:r>
              <a:t>Django 에도 LTS (Long Term Support) 버전이 있습니다.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대개 3년동안 업데이트를 지원합니다. 최신 LTS 버전은 1.8버전, 다음 LTS 버전은 1.11 입니다. (</a:t>
            </a:r>
            <a:r>
              <a:rPr u="sng">
                <a:hlinkClick r:id="rId2" invalidUrl="" action="" tgtFrame="" tooltip="" history="1" highlightClick="0" endSnd="0"/>
              </a:rPr>
              <a:t>Django's Roadmap</a:t>
            </a:r>
            <a:r>
              <a:t>)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공식 소스코드 저장소 : </a:t>
            </a:r>
            <a:r>
              <a:rPr u="sng">
                <a:hlinkClick r:id="rId3" invalidUrl="" action="" tgtFrame="" tooltip="" history="1" highlightClick="0" endSnd="0"/>
              </a:rPr>
              <a:t>http://github.com/django/django</a:t>
            </a:r>
          </a:p>
          <a:p>
            <a:pPr marL="488950" indent="-488950" defTabSz="635634">
              <a:spcBef>
                <a:spcPts val="4500"/>
              </a:spcBef>
              <a:defRPr sz="4004"/>
            </a:pPr>
            <a:r>
              <a:t>설치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방법 1) 파이썬 팩키지 매니저 중 하나인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pip</a:t>
            </a:r>
            <a:r>
              <a:t> 를 이용</a:t>
            </a:r>
          </a:p>
          <a:p>
            <a:pPr lvl="2" marL="1466850" indent="-488950" defTabSz="635634">
              <a:spcBef>
                <a:spcPts val="4500"/>
              </a:spcBef>
              <a:defRPr sz="4004"/>
            </a:pPr>
            <a:r>
              <a:t>쉘&gt; pip install django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방법 2) 직접 다운로드 설치</a:t>
            </a:r>
          </a:p>
          <a:p>
            <a:pPr lvl="2" marL="1466850" indent="-488950" defTabSz="635634">
              <a:spcBef>
                <a:spcPts val="4500"/>
              </a:spcBef>
              <a:defRPr sz="4004"/>
            </a:pPr>
            <a:r>
              <a:rPr u="sng">
                <a:hlinkClick r:id="rId4" invalidUrl="" action="" tgtFrame="" tooltip="" history="1" highlightClick="0" endSnd="0"/>
              </a:rPr>
              <a:t>http://www.djangoproject.com/download/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의 여러 기능들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3900"/>
            </a:pPr>
            <a:r>
              <a:t>Django 는 백엔드 개발에 필요한 모든 기능을 제공하고 있습니다.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Model</a:t>
            </a:r>
            <a:r>
              <a:t> (ORM), 마이그레이션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Form</a:t>
            </a:r>
            <a:r>
              <a:t> : 입력값에 대한 유효성 처리 및 데이터 저장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admin</a:t>
            </a:r>
            <a:r>
              <a:t> : 관리자 페이지 제공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Template</a:t>
            </a:r>
            <a:r>
              <a:t> (템플릿 엔진)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View</a:t>
            </a:r>
            <a:r>
              <a:t> (Http 요청 처리) : Function Based View, Class Based View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Cache (memcached, redis 캐싱)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Storage API : 파일 I/O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Serialization, StaticFiles, GeoDjango, i18n, l10n, Security, Logging, Email, etc.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ref: </a:t>
            </a:r>
            <a:r>
              <a:rPr u="sng">
                <a:hlinkClick r:id="rId2" invalidUrl="" action="" tgtFrame="" tooltip="" history="1" highlightClick="0" endSnd="0"/>
              </a:rPr>
              <a:t>Django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시작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mkdir c:\dev   </a:t>
            </a:r>
            <a:r>
              <a:rPr>
                <a:solidFill>
                  <a:srgbClr val="A6AAA9"/>
                </a:solidFill>
              </a:rPr>
              <a:t>쉘&gt;</a:t>
            </a:r>
            <a:r>
              <a:t> cd c:\dev   # 윈도우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mkdir ~/dev    </a:t>
            </a:r>
            <a:r>
              <a:rPr>
                <a:solidFill>
                  <a:srgbClr val="A6AAA9"/>
                </a:solidFill>
              </a:rPr>
              <a:t>쉘&gt;</a:t>
            </a:r>
            <a:r>
              <a:t> cd ~/dev    # 맥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django-admin startproject programming    </a:t>
            </a:r>
            <a:r>
              <a:rPr>
                <a:solidFill>
                  <a:schemeClr val="accent2"/>
                </a:solidFill>
              </a:rPr>
              <a:t># Django 프로젝트 생성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cd programming    </a:t>
            </a:r>
            <a:r>
              <a:rPr>
                <a:solidFill>
                  <a:schemeClr val="accent2"/>
                </a:solidFill>
              </a:rPr>
              <a:t># 디렉토리 이동 (cd : change directory)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migrate    </a:t>
            </a:r>
            <a:r>
              <a:rPr>
                <a:solidFill>
                  <a:schemeClr val="accent2"/>
                </a:solidFill>
              </a:rPr>
              <a:t># Model 내역을 데이터베이스에 반영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createsuperuser    </a:t>
            </a:r>
            <a:r>
              <a:rPr>
                <a:solidFill>
                  <a:schemeClr val="accent2"/>
                </a:solidFill>
              </a:rPr>
              <a:t># Superuser 계정 생성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runserver    </a:t>
            </a:r>
            <a:r>
              <a:rPr>
                <a:solidFill>
                  <a:schemeClr val="accent2"/>
                </a:solidFill>
              </a:rPr>
              <a:t># 개발서버 구동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t>이제 </a:t>
            </a:r>
            <a:r>
              <a:rPr u="sng">
                <a:hlinkClick r:id="rId2" invalidUrl="" action="" tgtFrame="" tooltip="" history="1" highlightClick="0" endSnd="0"/>
              </a:rPr>
              <a:t>http://localhost:8000/admin/</a:t>
            </a:r>
            <a:r>
              <a:t> 으로 접속해봅시다.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초기 마이그레이션 실행 화면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4456" y="4090192"/>
            <a:ext cx="11895088" cy="7516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개발서버 구동 화면</a:t>
            </a:r>
          </a:p>
        </p:txBody>
      </p:sp>
      <p:sp>
        <p:nvSpPr>
          <p:cNvPr id="257" name="Shape 257"/>
          <p:cNvSpPr/>
          <p:nvPr>
            <p:ph type="body" sz="half" idx="1"/>
          </p:nvPr>
        </p:nvSpPr>
        <p:spPr>
          <a:xfrm>
            <a:off x="667320" y="3238500"/>
            <a:ext cx="23049360" cy="3032307"/>
          </a:xfrm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4420"/>
            </a:pPr>
            <a:r>
              <a:t>Django 에서 지원해주는 개발전용 서버 (실서비스 용도 X)</a:t>
            </a:r>
          </a:p>
          <a:p>
            <a:pPr marL="377825" indent="-377825" defTabSz="496570">
              <a:spcBef>
                <a:spcPts val="3500"/>
              </a:spcBef>
              <a:defRPr sz="4420"/>
            </a:pPr>
            <a:r>
              <a:t>파이썬 소스코드가 변경되면 자동 재시작을 합니다.</a:t>
            </a:r>
          </a:p>
          <a:p>
            <a:pPr marL="377825" indent="-377825" defTabSz="496570">
              <a:spcBef>
                <a:spcPts val="3500"/>
              </a:spcBef>
              <a:defRPr sz="4420"/>
            </a:pPr>
            <a:r>
              <a:t>템플릿이나 static 파일은 변경되어도 자동재시작이 되지 않습니다.</a:t>
            </a: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7209" y="7412237"/>
            <a:ext cx="15089582" cy="4655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주의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기존에 해당 패스를 사용한 적이 있는 Microsoft ID 로는 다시 사용할 수 없습니다. 새로운 Microsoft ID 를 생성해주세요.</a:t>
            </a:r>
          </a:p>
          <a:p>
            <a:pPr/>
            <a:r>
              <a:t>Microsoft ID 생성 시에 보안 상의 이슈로 생성이 제한될 수 있습니다.</a:t>
            </a:r>
          </a:p>
          <a:p>
            <a:pPr lvl="1"/>
            <a:r>
              <a:t>특정 IP 대역에서 하루 5개 이상의 계정은 생성 불가합니다.</a:t>
            </a:r>
          </a:p>
          <a:p>
            <a:pPr lvl="1"/>
            <a:r>
              <a:t>이때에는, 교육참가자 개인의 Mobile 로 Microsoft ID 를 생성해주세요. 생성 이후의 로그인에 대해서는 제한되지 않습니다.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http://127.0.0.1:8000</a:t>
            </a:r>
            <a:r>
              <a:t> 으로 접속해보세요.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Django 개발서버 디폴트 포트번호는 8000 입니다.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다음과 같이 변경할 수 있습니다.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runserver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0.0.0.0:8080</a:t>
            </a:r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8932" y="4163012"/>
            <a:ext cx="12142561" cy="7928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웹 애플리케이션 기본 구조</a:t>
            </a:r>
          </a:p>
        </p:txBody>
      </p:sp>
      <p:sp>
        <p:nvSpPr>
          <p:cNvPr id="265" name="Shape 265"/>
          <p:cNvSpPr/>
          <p:nvPr/>
        </p:nvSpPr>
        <p:spPr>
          <a:xfrm>
            <a:off x="9445579" y="5102179"/>
            <a:ext cx="5492843" cy="549284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웹 서버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(우리는 Django)</a:t>
            </a:r>
          </a:p>
        </p:txBody>
      </p:sp>
      <p:sp>
        <p:nvSpPr>
          <p:cNvPr id="266" name="Shape 266"/>
          <p:cNvSpPr/>
          <p:nvPr/>
        </p:nvSpPr>
        <p:spPr>
          <a:xfrm>
            <a:off x="16937146" y="5102178"/>
            <a:ext cx="5492843" cy="5492844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데이터베이스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서버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(MySQL, PostgreSQL 등)</a:t>
            </a:r>
          </a:p>
        </p:txBody>
      </p:sp>
      <p:sp>
        <p:nvSpPr>
          <p:cNvPr id="267" name="Shape 267"/>
          <p:cNvSpPr/>
          <p:nvPr/>
        </p:nvSpPr>
        <p:spPr>
          <a:xfrm>
            <a:off x="1954011" y="5102179"/>
            <a:ext cx="5492843" cy="5492843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68" name="Shape 268"/>
          <p:cNvSpPr/>
          <p:nvPr/>
        </p:nvSpPr>
        <p:spPr>
          <a:xfrm flipV="1">
            <a:off x="8314201" y="3347222"/>
            <a:ext cx="1" cy="94489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69" name="Shape 269"/>
          <p:cNvSpPr/>
          <p:nvPr/>
        </p:nvSpPr>
        <p:spPr>
          <a:xfrm>
            <a:off x="4488578" y="3738539"/>
            <a:ext cx="35769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클라이언트 단</a:t>
            </a:r>
          </a:p>
        </p:txBody>
      </p:sp>
      <p:sp>
        <p:nvSpPr>
          <p:cNvPr id="270" name="Shape 270"/>
          <p:cNvSpPr/>
          <p:nvPr/>
        </p:nvSpPr>
        <p:spPr>
          <a:xfrm>
            <a:off x="8562869" y="3738539"/>
            <a:ext cx="1929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서버 단</a:t>
            </a:r>
          </a:p>
        </p:txBody>
      </p:sp>
      <p:sp>
        <p:nvSpPr>
          <p:cNvPr id="271" name="Shape 271"/>
          <p:cNvSpPr/>
          <p:nvPr/>
        </p:nvSpPr>
        <p:spPr>
          <a:xfrm>
            <a:off x="14610496" y="7832594"/>
            <a:ext cx="2773457" cy="32012"/>
          </a:xfrm>
          <a:prstGeom prst="line">
            <a:avLst/>
          </a:prstGeom>
          <a:ln w="2413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2" name="Shape 272"/>
          <p:cNvSpPr/>
          <p:nvPr/>
        </p:nvSpPr>
        <p:spPr>
          <a:xfrm>
            <a:off x="7000047" y="7832594"/>
            <a:ext cx="2773456" cy="32012"/>
          </a:xfrm>
          <a:prstGeom prst="line">
            <a:avLst/>
          </a:prstGeom>
          <a:ln w="2413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 idx="4294967295"/>
          </p:nvPr>
        </p:nvSpPr>
        <p:spPr>
          <a:xfrm>
            <a:off x="12416172" y="5382059"/>
            <a:ext cx="7317676" cy="2951881"/>
          </a:xfrm>
          <a:prstGeom prst="rect">
            <a:avLst/>
          </a:prstGeom>
        </p:spPr>
        <p:txBody>
          <a:bodyPr/>
          <a:lstStyle/>
          <a:p>
            <a:pPr defTabSz="584200">
              <a:defRPr sz="6000"/>
            </a:pPr>
            <a:r>
              <a:t>Django 에서 하나의</a:t>
            </a:r>
          </a:p>
          <a:p>
            <a:pPr defTabSz="584200">
              <a:defRPr sz="6000"/>
            </a:pPr>
            <a:r>
              <a:t>요청이 처리되는 과정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2662" y="853023"/>
            <a:ext cx="7816155" cy="1200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내부</a:t>
            </a:r>
          </a:p>
        </p:txBody>
      </p:sp>
      <p:sp>
        <p:nvSpPr>
          <p:cNvPr id="278" name="Shape 278"/>
          <p:cNvSpPr/>
          <p:nvPr/>
        </p:nvSpPr>
        <p:spPr>
          <a:xfrm>
            <a:off x="1411123" y="4833713"/>
            <a:ext cx="3406048" cy="340604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79" name="Shape 279"/>
          <p:cNvSpPr/>
          <p:nvPr/>
        </p:nvSpPr>
        <p:spPr>
          <a:xfrm>
            <a:off x="19696176" y="4833713"/>
            <a:ext cx="3406047" cy="3406048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280" name="Shape 280"/>
          <p:cNvSpPr/>
          <p:nvPr/>
        </p:nvSpPr>
        <p:spPr>
          <a:xfrm>
            <a:off x="6691035" y="4786046"/>
            <a:ext cx="3406047" cy="340604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URLCONF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미리 URL 별로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호출할 함수를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등록해둠.</a:t>
            </a:r>
          </a:p>
        </p:txBody>
      </p:sp>
      <p:sp>
        <p:nvSpPr>
          <p:cNvPr id="281" name="Shape 281"/>
          <p:cNvSpPr/>
          <p:nvPr/>
        </p:nvSpPr>
        <p:spPr>
          <a:xfrm>
            <a:off x="10553650" y="4786047"/>
            <a:ext cx="3406046" cy="340604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뷰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URL 에 맞춰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호출된 함수</a:t>
            </a:r>
          </a:p>
        </p:txBody>
      </p:sp>
      <p:sp>
        <p:nvSpPr>
          <p:cNvPr id="282" name="Shape 282"/>
          <p:cNvSpPr/>
          <p:nvPr/>
        </p:nvSpPr>
        <p:spPr>
          <a:xfrm>
            <a:off x="10488976" y="8621511"/>
            <a:ext cx="3406047" cy="340604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템플릿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HTML 응답을 효과적적으로 주기위한 HTML 응답 소스</a:t>
            </a:r>
          </a:p>
        </p:txBody>
      </p:sp>
      <p:sp>
        <p:nvSpPr>
          <p:cNvPr id="283" name="Shape 283"/>
          <p:cNvSpPr/>
          <p:nvPr/>
        </p:nvSpPr>
        <p:spPr>
          <a:xfrm>
            <a:off x="14416264" y="4833714"/>
            <a:ext cx="3406046" cy="340604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모델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파이썬코드로 데이터베이스를 처리함.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13488612" y="6462846"/>
            <a:ext cx="1394041" cy="524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5" name="Shape 285"/>
          <p:cNvSpPr/>
          <p:nvPr/>
        </p:nvSpPr>
        <p:spPr>
          <a:xfrm flipV="1">
            <a:off x="9641137" y="6510513"/>
            <a:ext cx="1394040" cy="52449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6" name="Shape 286"/>
          <p:cNvSpPr/>
          <p:nvPr/>
        </p:nvSpPr>
        <p:spPr>
          <a:xfrm>
            <a:off x="4418079" y="6489069"/>
            <a:ext cx="2444836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7" name="Shape 287"/>
          <p:cNvSpPr/>
          <p:nvPr/>
        </p:nvSpPr>
        <p:spPr>
          <a:xfrm>
            <a:off x="17650431" y="6536737"/>
            <a:ext cx="2235511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8" name="Shape 288"/>
          <p:cNvSpPr/>
          <p:nvPr/>
        </p:nvSpPr>
        <p:spPr>
          <a:xfrm flipV="1">
            <a:off x="12256673" y="7759694"/>
            <a:ext cx="1" cy="13886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여행 사진 블로그 만들기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One-Project, Multi-App 구조를 가집니다.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새로운 django app 을 생성해봅시다.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manage.py 가 있는 디렉토리에서 아래 명령을 수행하여, 새로운 django app 인 blog 를 생성해봅시다.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startapp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blog</a:t>
            </a:r>
            <a:r>
              <a:t>   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그리고, 생성한 blog 앱을 현재 프로젝트에 등록을 해주세요.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djangoisbest/settings.py 내 INSTALLED_APPS 리스트에 "blog" 추가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Tip : 한 장고 프로젝트 내에서는 같은 이름의 django app 이 존재할 수 없습니다.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사진을 올리기 위한 기본 설정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이미지 처리를 위해 Pillow 라이브러리를 설치해야 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pillow</a:t>
            </a:r>
          </a:p>
          <a:p>
            <a:pPr marL="444500" indent="-444500" defTabSz="584200">
              <a:spcBef>
                <a:spcPts val="4200"/>
              </a:spcBef>
            </a:pPr>
            <a:r>
              <a:t>수정할 파일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djangoisbest/settings.py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djangoisbest/urls.py</a:t>
            </a:r>
          </a:p>
          <a:p>
            <a:pPr marL="444500" indent="-444500" defTabSz="584200">
              <a:spcBef>
                <a:spcPts val="4200"/>
              </a:spcBef>
            </a:pPr>
            <a:r>
              <a:t>Django 에서는 유저가 업로드한 파일을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Media</a:t>
            </a:r>
            <a:r>
              <a:t> 라고 부릅니다.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Pillow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PIL (Python Imaging Library) 의 Fork 프로젝트</a:t>
            </a:r>
          </a:p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PIL 은 마지막 릴리즈가 2009년</a:t>
            </a:r>
            <a:r>
              <a:t>이고, 더 이상 개발이 이뤄지지 않아, 시작된 프로젝트</a:t>
            </a:r>
          </a:p>
          <a:p>
            <a:pPr marL="444500" indent="-444500" defTabSz="584200">
              <a:spcBef>
                <a:spcPts val="4200"/>
              </a:spcBef>
            </a:pPr>
            <a:r>
              <a:t>파이썬3를 지원하며, PIL 에 대한 코드 호환성 보장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Model (ORM)</a:t>
            </a:r>
          </a:p>
        </p:txBody>
      </p:sp>
      <p:sp>
        <p:nvSpPr>
          <p:cNvPr id="302" name="Shape 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4940"/>
            </a:pPr>
            <a:r>
              <a:t>각 django app 내 models.py 에 정의를 합니다.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blog/models.py 에 Post 모델을 정의해주세요.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22275" indent="-422275" defTabSz="554990">
              <a:spcBef>
                <a:spcPts val="3900"/>
              </a:spcBef>
              <a:defRPr sz="4940"/>
            </a:pPr>
            <a:r>
              <a:t>마이그레이션 파일을 생성해주세요.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쉘&gt; python manage.py makemigrations blog 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lvl="2" marL="1266825" indent="-422275" defTabSz="554990">
              <a:spcBef>
                <a:spcPts val="3900"/>
              </a:spcBef>
              <a:defRPr sz="4940"/>
            </a:pP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blog/migrations/0001_initial.py 경로에 마이그레이션 파일이 생성됩니다.</a:t>
            </a:r>
          </a:p>
          <a:p>
            <a:pPr marL="422275" indent="-422275" defTabSz="554990">
              <a:spcBef>
                <a:spcPts val="3900"/>
              </a:spcBef>
              <a:defRPr sz="4940"/>
            </a:pPr>
            <a:r>
              <a:t>생성된 마이그레이션 파일을 적용 (migrate) 해주세요.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쉘&gt; python manage.py migrate blog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25232" y="7882751"/>
            <a:ext cx="7093561" cy="169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61309" y="10595480"/>
            <a:ext cx="6980279" cy="282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admin 기능을 통해 Post 를 등록해봅시다.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적용을 하고나서, </a:t>
            </a:r>
            <a:r>
              <a:rPr u="sng">
                <a:hlinkClick r:id="rId3" invalidUrl="" action="" tgtFrame="" tooltip="" history="1" highlightClick="0" endSnd="0"/>
              </a:rPr>
              <a:t>http://localhost:8000/admin/</a:t>
            </a:r>
            <a:r>
              <a:t> 에 접속해보세요.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(1)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xfrm>
            <a:off x="667320" y="3211436"/>
            <a:ext cx="14135153" cy="9274328"/>
          </a:xfrm>
          <a:prstGeom prst="rect">
            <a:avLst/>
          </a:prstGeom>
        </p:spPr>
        <p:txBody>
          <a:bodyPr/>
          <a:lstStyle/>
          <a:p>
            <a:pPr/>
            <a:r>
              <a:t>2016년 10월 11일까지 사용가능한 Azure Pass</a:t>
            </a:r>
          </a:p>
          <a:p>
            <a:pPr lvl="1"/>
            <a:r>
              <a:t>$100 의 크레딧이 제공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http://aka.ms/kpass</a:t>
            </a:r>
            <a:r>
              <a:t> 접속</a:t>
            </a:r>
          </a:p>
          <a:p>
            <a:pPr/>
            <a:r>
              <a:t>국가를 Korea 로 변경하고, 제공받은 Microsoft Azure Pass 를 입력하고, Submit 을 누른 뒤에 잠시 기다립니다.</a:t>
            </a:r>
            <a:br/>
            <a:r>
              <a:t>(다소 시간이 걸립니다.)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1858" y="5570496"/>
            <a:ext cx="9020988" cy="455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 계정이 없 ...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1590" y="3050606"/>
            <a:ext cx="10000819" cy="959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관리자 (superuser) 계정을 만들어봅시다.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쉘&gt; python manage.py createsuperuser</a:t>
            </a:r>
          </a:p>
          <a:p>
            <a:pPr marL="444500" indent="-444500" defTabSz="584200">
              <a:spcBef>
                <a:spcPts val="4200"/>
              </a:spcBef>
            </a:pPr>
          </a:p>
          <a:p>
            <a:pPr marL="444500" indent="-444500" defTabSz="584200">
              <a:spcBef>
                <a:spcPts val="4200"/>
              </a:spcBef>
            </a:pPr>
          </a:p>
          <a:p>
            <a:pPr marL="444500" indent="-444500" defTabSz="584200">
              <a:spcBef>
                <a:spcPts val="4200"/>
              </a:spcBef>
            </a:pPr>
            <a:r>
              <a:t>Tip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이메일은 옵션이니 값을 입력하지 않으셔도 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암호 입력 시에 화면에서 아무런 반응이 없어도 당황하지 마세요. 잘 입력되고 있습니다.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832" y="5104001"/>
            <a:ext cx="10050723" cy="2881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로그인이 되면, 이런 화면</a:t>
            </a:r>
          </a:p>
        </p:txBody>
      </p:sp>
      <p:pic>
        <p:nvPicPr>
          <p:cNvPr id="3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0420" y="3950338"/>
            <a:ext cx="13663160" cy="9074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body" idx="13"/>
          </p:nvPr>
        </p:nvSpPr>
        <p:spPr>
          <a:xfrm>
            <a:off x="2387600" y="8953500"/>
            <a:ext cx="19621500" cy="719585"/>
          </a:xfrm>
          <a:prstGeom prst="rect">
            <a:avLst/>
          </a:prstGeom>
        </p:spPr>
        <p:txBody>
          <a:bodyPr/>
          <a:lstStyle/>
          <a:p>
            <a:pPr/>
            <a:r>
              <a:t>감사합니다.</a:t>
            </a:r>
          </a:p>
        </p:txBody>
      </p:sp>
      <p:sp>
        <p:nvSpPr>
          <p:cNvPr id="320" name="Shape 32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Lift is short, use Python.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(2)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667320" y="3238500"/>
            <a:ext cx="23049360" cy="1806660"/>
          </a:xfrm>
          <a:prstGeom prst="rect">
            <a:avLst/>
          </a:prstGeom>
        </p:spPr>
        <p:txBody>
          <a:bodyPr/>
          <a:lstStyle/>
          <a:p>
            <a:pPr/>
            <a:r>
              <a:t>Microsoft Account 에 대한 Sign In 페이지에서, Sign In 클릭하여 로그인을 수행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744" y="4960858"/>
            <a:ext cx="13046512" cy="7428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(3)</a:t>
            </a:r>
          </a:p>
        </p:txBody>
      </p:sp>
      <p:sp>
        <p:nvSpPr>
          <p:cNvPr id="160" name="Shape 160"/>
          <p:cNvSpPr/>
          <p:nvPr>
            <p:ph type="body" sz="half" idx="1"/>
          </p:nvPr>
        </p:nvSpPr>
        <p:spPr>
          <a:xfrm>
            <a:off x="667320" y="3238500"/>
            <a:ext cx="23049360" cy="3089981"/>
          </a:xfrm>
          <a:prstGeom prst="rect">
            <a:avLst/>
          </a:prstGeom>
        </p:spPr>
        <p:txBody>
          <a:bodyPr/>
          <a:lstStyle/>
          <a:p>
            <a:pPr/>
            <a:r>
              <a:t>First Name / Last Name 을 입력하고, Submit 을 클릭합니다. 클릭 후 약간의 시간 (수 분) 이 필요합니다.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7807" y="5490600"/>
            <a:ext cx="15028386" cy="6273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(4)</a:t>
            </a:r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667320" y="3238500"/>
            <a:ext cx="23049360" cy="2701686"/>
          </a:xfrm>
          <a:prstGeom prst="rect">
            <a:avLst/>
          </a:prstGeom>
        </p:spPr>
        <p:txBody>
          <a:bodyPr/>
          <a:lstStyle/>
          <a:p>
            <a:pPr/>
            <a:r>
              <a:t>Activate 를 클릭합니다. 에러가 날 경우, 브라우저를 다시 열고 </a:t>
            </a:r>
            <a:r>
              <a:rPr u="sng">
                <a:hlinkClick r:id="rId2" invalidUrl="" action="" tgtFrame="" tooltip="" history="1" highlightClick="0" endSnd="0"/>
              </a:rPr>
              <a:t>http://aka.ms/kpasseror</a:t>
            </a:r>
            <a:r>
              <a:t> 로 접속해서, 이어서 진행하실 수 있습니다.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5465" y="5791777"/>
            <a:ext cx="10913070" cy="677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(5)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667320" y="3238500"/>
            <a:ext cx="23049360" cy="1638290"/>
          </a:xfrm>
          <a:prstGeom prst="rect">
            <a:avLst/>
          </a:prstGeom>
        </p:spPr>
        <p:txBody>
          <a:bodyPr/>
          <a:lstStyle/>
          <a:p>
            <a:pPr/>
            <a:r>
              <a:t>연락처/전화번호 등과 하단 계약사항들을 모두 체크하고, 등록을 클릭합니다.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5011" y="4726937"/>
            <a:ext cx="12273978" cy="807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(6)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xfrm>
            <a:off x="667320" y="3238500"/>
            <a:ext cx="23049360" cy="5450299"/>
          </a:xfrm>
          <a:prstGeom prst="rect">
            <a:avLst/>
          </a:prstGeom>
        </p:spPr>
        <p:txBody>
          <a:bodyPr/>
          <a:lstStyle/>
          <a:p>
            <a:pPr/>
            <a:r>
              <a:t>구독이 만들어지는 동안 잠시 기다려주세요. (수분 소요)</a:t>
            </a:r>
          </a:p>
          <a:p>
            <a:pPr/>
            <a:r>
              <a:t>구독이 모두 준비되었다는 메시지가 나타나면, 내 서비스 관리 시작을 클릭합니다.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로 이동해주세요.</a:t>
            </a:r>
          </a:p>
        </p:txBody>
      </p:sp>
      <p:pic>
        <p:nvPicPr>
          <p:cNvPr id="1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986" y="9087442"/>
            <a:ext cx="10493863" cy="408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